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3AF5DE65.xml" ContentType="application/vnd.ms-powerpoint.comments+xml"/>
  <Override PartName="/ppt/comments/modernComment_117_8C8253C8.xml" ContentType="application/vnd.ms-powerpoint.comments+xml"/>
  <Override PartName="/ppt/comments/modernComment_125_1A20CAD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30"/>
  </p:notesMasterIdLst>
  <p:handoutMasterIdLst>
    <p:handoutMasterId r:id="rId31"/>
  </p:handoutMasterIdLst>
  <p:sldIdLst>
    <p:sldId id="256" r:id="rId6"/>
    <p:sldId id="278" r:id="rId7"/>
    <p:sldId id="267" r:id="rId8"/>
    <p:sldId id="268" r:id="rId9"/>
    <p:sldId id="281" r:id="rId10"/>
    <p:sldId id="279" r:id="rId11"/>
    <p:sldId id="292" r:id="rId12"/>
    <p:sldId id="293" r:id="rId13"/>
    <p:sldId id="296" r:id="rId14"/>
    <p:sldId id="294" r:id="rId15"/>
    <p:sldId id="297" r:id="rId16"/>
    <p:sldId id="298" r:id="rId17"/>
    <p:sldId id="295" r:id="rId18"/>
    <p:sldId id="301" r:id="rId19"/>
    <p:sldId id="305" r:id="rId20"/>
    <p:sldId id="304" r:id="rId21"/>
    <p:sldId id="283" r:id="rId22"/>
    <p:sldId id="282" r:id="rId23"/>
    <p:sldId id="285" r:id="rId24"/>
    <p:sldId id="286" r:id="rId25"/>
    <p:sldId id="288" r:id="rId26"/>
    <p:sldId id="287" r:id="rId27"/>
    <p:sldId id="289" r:id="rId28"/>
    <p:sldId id="273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F07B12-FAE0-28AD-E538-EEDF72EBCEF7}" name="Noyan, Alican" initials="NA" userId="S::noyan.a@buas.nl::f2106684-872a-4b1d-b983-18c991c41330" providerId="AD"/>
  <p188:author id="{A9878740-8B24-E015-19E6-4C2DC5D6CC7C}" name="Bhushan, Nitin" initials="BN" userId="S::bhushan.n@buas.nl::b70ad1ac-80f8-452d-97e3-49086ae68978" providerId="AD"/>
  <p188:author id="{340C3EA1-4802-6F83-FF26-A8A3A773991A}" name="Heijligers, Bram" initials="HB" userId="S::heijligers.b@buas.nl::5cef929d-ecf9-4fca-bf12-bc5ee065fc99" providerId="AD"/>
  <p188:author id="{069542DF-FD5F-DFCE-64EB-70A6D63387E4}" name="Kozlova, Zhanna" initials="KZ" userId="S::kozlova.z@buas.nl::8d63d5a7-3991-4693-b13a-8e2a489aa3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omments/modernComment_100_3AF5DE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1A8BE2-E0AB-4125-9A4E-F4F91E9C11D0}" authorId="{A9878740-8B24-E015-19E6-4C2DC5D6CC7C}" status="resolved" created="2023-01-29T21:26:36.849" complete="100000">
    <pc:sldMkLst xmlns:pc="http://schemas.microsoft.com/office/powerpoint/2013/main/command">
      <pc:docMk/>
      <pc:sldMk cId="989191781" sldId="256"/>
    </pc:sldMkLst>
    <p188:replyLst>
      <p188:reply id="{84FEA443-7B5D-4B54-93CF-5525C3ABAF3D}" authorId="{340C3EA1-4802-6F83-FF26-A8A3A773991A}" created="2023-01-30T13:19:52.671">
        <p188:txBody>
          <a:bodyPr/>
          <a:lstStyle/>
          <a:p>
            <a:r>
              <a:rPr lang="nl-NL"/>
              <a:t>[@Blerck, Irene van] is still polishing the creative brief but you can find it here: https://adsai.buas.nl/Year1/BlockC/#project-based-learning---creative-brief
This is a template for their final hand-in. The problem statement is part of the AI-Canvas under opportunity in slide 4; otherwise we would have overlap</a:t>
            </a:r>
          </a:p>
        </p188:txBody>
      </p188:reply>
      <p188:reply id="{4CA52233-A0CF-4D7C-A5A5-175F9BA4B803}" authorId="{A9878740-8B24-E015-19E6-4C2DC5D6CC7C}" created="2023-01-30T13:47:14.367">
        <p188:txBody>
          <a:bodyPr/>
          <a:lstStyle/>
          <a:p>
            <a:r>
              <a:rPr lang="en-US"/>
              <a:t>ok, then I think I misunderstood the purpose of this document. Ignore my suggestions!</a:t>
            </a:r>
          </a:p>
        </p188:txBody>
      </p188:reply>
    </p188:replyLst>
    <p188:txBody>
      <a:bodyPr/>
      <a:lstStyle/>
      <a:p>
        <a:r>
          <a:rPr lang="en-US"/>
          <a:t>What is the project? I am missing a problem statement.</a:t>
        </a:r>
      </a:p>
    </p188:txBody>
  </p188:cm>
</p188:cmLst>
</file>

<file path=ppt/comments/modernComment_117_8C8253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27FF69-2AE9-44D9-99D3-D48A16F637D5}" authorId="{A9878740-8B24-E015-19E6-4C2DC5D6CC7C}" status="resolved" created="2023-01-29T21:28:49.66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57351368" sldId="279"/>
      <ac:spMk id="3" creationId="{F36FCBD6-377B-C63F-1408-7F7A658C865E}"/>
      <ac:txMk cp="45" len="22">
        <ac:context len="68" hash="3573328679"/>
      </ac:txMk>
    </ac:txMkLst>
    <p188:pos x="1738923" y="664307"/>
    <p188:replyLst>
      <p188:reply id="{9271B818-69A8-46BF-8F1A-80D04CFF46F3}" authorId="{340C3EA1-4802-6F83-FF26-A8A3A773991A}" created="2023-01-30T13:26:48.011">
        <p188:txBody>
          <a:bodyPr/>
          <a:lstStyle/>
          <a:p>
            <a:r>
              <a:rPr lang="nl-NL"/>
              <a:t>Stems from the first week where they  generate their project idea and do a selection within the imsitu the dataset</a:t>
            </a:r>
          </a:p>
        </p188:txBody>
      </p188:reply>
      <p188:reply id="{8DEA7A2E-AC10-43DD-9F3D-6975A7F1AF2F}" authorId="{A9878740-8B24-E015-19E6-4C2DC5D6CC7C}" created="2023-01-30T13:49:42.903">
        <p188:txBody>
          <a:bodyPr/>
          <a:lstStyle/>
          <a:p>
            <a:r>
              <a:rPr lang="en-US"/>
              <a:t>makes sense now</a:t>
            </a:r>
          </a:p>
        </p188:txBody>
      </p188:reply>
    </p188:replyLst>
    <p188:txBody>
      <a:bodyPr/>
      <a:lstStyle/>
      <a:p>
        <a:r>
          <a:rPr lang="en-US"/>
          <a:t>not clear.</a:t>
        </a:r>
      </a:p>
    </p188:txBody>
  </p188:cm>
</p188:cmLst>
</file>

<file path=ppt/comments/modernComment_125_1A20CA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8C8D4C-A48D-4509-91EB-4860EAFB0E72}" authorId="{A9878740-8B24-E015-19E6-4C2DC5D6CC7C}" status="resolved" created="2023-01-29T21:30:15.12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38356703" sldId="293"/>
      <ac:spMk id="4" creationId="{466E84BE-221A-928E-0894-D366C327620E}"/>
      <ac:txMk cp="5" len="9">
        <ac:context len="16" hash="580775436"/>
      </ac:txMk>
    </ac:txMkLst>
    <p188:pos x="3995615" y="234461"/>
    <p188:txBody>
      <a:bodyPr/>
      <a:lstStyle/>
      <a:p>
        <a:r>
          <a:rPr lang="en-US"/>
          <a:t>nice!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4-2-2023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4-2-2023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3AF5DE6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7_8C8253C8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5_1A20CADF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err="1"/>
              <a:t>FirstName</a:t>
            </a:r>
            <a:r>
              <a:rPr lang="nl-NL"/>
              <a:t> </a:t>
            </a:r>
            <a:r>
              <a:rPr lang="nl-NL" err="1"/>
              <a:t>LastName</a:t>
            </a:r>
            <a:endParaRPr lang="nl-NL"/>
          </a:p>
          <a:p>
            <a:r>
              <a:rPr lang="nl-NL" err="1"/>
              <a:t>StudentNumber</a:t>
            </a:r>
            <a:endParaRPr lang="nl-NL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Project Proposal</a:t>
            </a:r>
            <a:r>
              <a:rPr lang="en-US"/>
              <a:t>: </a:t>
            </a:r>
            <a:r>
              <a:rPr lang="en-US" err="1"/>
              <a:t>YourTitleHere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50D56-C094-49F0-19E7-E703EC9E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5270-2B64-A20B-95D0-FB6920DCBCA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Show every layer using </a:t>
            </a:r>
            <a:r>
              <a:rPr lang="en-US" err="1">
                <a:latin typeface="Open Sans"/>
                <a:ea typeface="Open Sans"/>
                <a:cs typeface="Open Sans"/>
              </a:rPr>
              <a:t>model.summary</a:t>
            </a:r>
            <a:r>
              <a:rPr lang="en-US">
                <a:latin typeface="Open Sans"/>
                <a:ea typeface="Open Sans"/>
                <a:cs typeface="Open Sans"/>
              </a:rPr>
              <a:t>()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If you used transfer learning, describe the pre-trained model + the layers you have added to it.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FF404C-8F83-37A5-2F4A-6D40CC64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CNN architecture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2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1038B-4DB1-2DC7-8D46-B981CF0E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8C140-3745-7F38-5FE1-B2DFC9B044B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Which loss function is used and why?</a:t>
            </a:r>
            <a:endParaRPr lang="en-US"/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Which optimizer and learning rate is used and why?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Which metric(s) were used and why?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Plot &amp; interpret learning curves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304B2-EC73-99DE-56E6-15C34C9A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CNN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2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F442E-ADA6-DEDC-30C5-ECDB2A47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14D02-6729-8AE0-7046-08D28CB3EE9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Show &amp; interpret selected metrics and/or plots.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F33F2B-7B42-65F0-2C41-1A05189D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Model performance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9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FDCEC-63D1-D8E6-49E0-97A9A5CA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EE0E7-E9C9-51F9-84F1-9FF3631FFFA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Show &amp; interpret worst errors.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2C57F9-3235-0290-222B-989B87C8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Error analysis</a:t>
            </a:r>
            <a:endParaRPr lang="en-US">
              <a:latin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7834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12DF2-3FDC-03F5-91DE-C1602CCA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9CB05-7BA6-619A-EF23-37E5E172D67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>
                <a:latin typeface="Open Sans"/>
                <a:ea typeface="Open Sans"/>
                <a:cs typeface="Open Sans"/>
              </a:rPr>
              <a:t>You have described your finalized model. Explain how you got here from the very first model you created. Describe a minimum of two iterations you did.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On week 4, day 4, you learned 3 methods to tackle small datasets. Explain which one did you use and how it changed your model performance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On week 5 you learned about error analysis and data iteration loop. Explain what you observed in the error analysis and how did you change the dataset as a result.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And any other iteration you would like to describe.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endParaRPr lang="en-US">
              <a:ea typeface="Open Sans"/>
              <a:cs typeface="Open San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AA9316-0E5A-4AFF-5F66-5F364B7F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Open Sans Semibold"/>
                <a:ea typeface="Open Sans Semibold"/>
                <a:cs typeface="Open Sans Semibold"/>
              </a:rPr>
              <a:t>PoC: Iteration</a:t>
            </a:r>
            <a:endParaRPr lang="en-US"/>
          </a:p>
          <a:p>
            <a:endParaRPr lang="en-US"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2107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FCBD6-377B-C63F-1408-7F7A658C8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Open Sans SemiBold"/>
                <a:ea typeface="Open Sans SemiBold"/>
                <a:cs typeface="Open Sans SemiBold"/>
              </a:rPr>
              <a:t>Bias, fairness, transparency and interpretability</a:t>
            </a:r>
            <a:endParaRPr lang="en-US" dirty="0">
              <a:ea typeface="Open Sans SemiBold"/>
              <a:cs typeface="Open Sans SemiBold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85D55-35C4-B5C7-9B24-D687D6A0986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</a:t>
            </a:r>
            <a:endParaRPr lang="en-GB" dirty="0">
              <a:latin typeface="Open Sans"/>
              <a:ea typeface="Open Sans"/>
              <a:cs typeface="Calibri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Calibri"/>
              </a:rPr>
              <a:t>(Partially) ‘Sufficient’, and ‘Good’ criteria of ILO 3.1.</a:t>
            </a:r>
          </a:p>
          <a:p>
            <a:pPr marL="198755" indent="-198755">
              <a:buNone/>
            </a:pPr>
            <a:r>
              <a:rPr lang="en-GB" b="1" dirty="0">
                <a:latin typeface="Open Sans"/>
                <a:ea typeface="Open Sans"/>
                <a:cs typeface="Open Sans"/>
              </a:rPr>
              <a:t>Requirements: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Discuss the trade-off between accuracy and interpretability of your AI model (applied to the Creative Brief) </a:t>
            </a: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Develop an AI model that balances accuracy and interpretability (applied to the Creative Brief)</a:t>
            </a: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534388" cy="867684"/>
          </a:xfrm>
        </p:spPr>
        <p:txBody>
          <a:bodyPr lIns="91440" tIns="45720" rIns="91440" bIns="45720" anchor="t"/>
          <a:lstStyle/>
          <a:p>
            <a:r>
              <a:rPr lang="en-NL" sz="3800" dirty="0">
                <a:latin typeface="Open Sans Semibold"/>
                <a:ea typeface="Open Sans Semibold"/>
                <a:cs typeface="Open Sans Semibold"/>
              </a:rPr>
              <a:t>Responsible AI (Transparency &amp; Interpretability)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369748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225" y="1279718"/>
            <a:ext cx="11144920" cy="3735895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NL" dirty="0">
                <a:latin typeface="Open Sans"/>
                <a:ea typeface="Open Sans"/>
                <a:cs typeface="Open Sans"/>
              </a:rPr>
              <a:t>AI Canvas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lvl="1"/>
            <a:r>
              <a:rPr lang="en-GB" dirty="0"/>
              <a:t>Conduct the disruptive technology risk assessment based on the lecture provided during Data lab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How can I </a:t>
            </a:r>
            <a:r>
              <a:rPr lang="en-GB" dirty="0">
                <a:ea typeface="+mn-lt"/>
                <a:cs typeface="+mn-lt"/>
              </a:rPr>
              <a:t>eliminate risks?</a:t>
            </a:r>
            <a:endParaRPr lang="en-GB" dirty="0">
              <a:cs typeface="Calibri"/>
            </a:endParaRPr>
          </a:p>
          <a:p>
            <a:pPr marL="0" indent="-2921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</a:t>
            </a:r>
            <a:r>
              <a:rPr lang="en-GB" dirty="0">
                <a:latin typeface="Open Sans"/>
                <a:ea typeface="Open Sans"/>
                <a:cs typeface="Open Sans"/>
              </a:rPr>
              <a:t> GOOD, EXCELLENT </a:t>
            </a:r>
          </a:p>
          <a:p>
            <a:pPr marL="0" indent="-29210">
              <a:buNone/>
            </a:pPr>
            <a:r>
              <a:rPr lang="en-GB" dirty="0">
                <a:latin typeface="Open Sans"/>
                <a:ea typeface="Open Sans"/>
                <a:cs typeface="Open Sans"/>
              </a:rPr>
              <a:t>Requirements:</a:t>
            </a:r>
          </a:p>
          <a:p>
            <a:pPr marL="0" indent="-29210"/>
            <a:r>
              <a:rPr lang="en-GB" sz="1800" dirty="0">
                <a:latin typeface="Open Sans"/>
                <a:ea typeface="Open Sans"/>
                <a:cs typeface="Open Sans"/>
              </a:rPr>
              <a:t> The student conducts assessment of disruptive technology risks associated with proposed application ( Use-Case 3);</a:t>
            </a:r>
          </a:p>
          <a:p>
            <a:pPr marL="0" indent="-29210"/>
            <a:r>
              <a:rPr lang="en-GB" sz="1800" dirty="0">
                <a:latin typeface="Open Sans"/>
                <a:ea typeface="Open Sans"/>
                <a:cs typeface="Open Sans"/>
              </a:rPr>
              <a:t> The student improves proposal for an application based on the assessment of disruptive technology risks (Use-Case 3). </a:t>
            </a:r>
          </a:p>
          <a:p>
            <a:pPr marL="0" indent="-29210"/>
            <a:endParaRPr lang="en-GB" sz="1800" b="1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GB" sz="3200" b="1" dirty="0">
                <a:latin typeface="Open Sans"/>
                <a:ea typeface="Open Sans"/>
                <a:cs typeface="Open Sans"/>
              </a:rPr>
              <a:t>[remove this slide before submission]</a:t>
            </a:r>
            <a:endParaRPr lang="en-GB" sz="1800" b="1" dirty="0">
              <a:ea typeface="Open Sans"/>
              <a:cs typeface="Open Sans"/>
            </a:endParaRPr>
          </a:p>
          <a:p>
            <a:pPr marL="0" indent="-29210"/>
            <a:endParaRPr lang="en-GB" b="1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nl-NL">
                <a:latin typeface="Open Sans Semibold"/>
                <a:ea typeface="Open Sans Semibold"/>
                <a:cs typeface="Open Sans Semibold"/>
              </a:rPr>
              <a:t>Business Understanding </a:t>
            </a:r>
            <a:r>
              <a:rPr lang="nl-NL" err="1">
                <a:latin typeface="Open Sans Semibold"/>
                <a:ea typeface="Open Sans Semibold"/>
                <a:cs typeface="Open Sans Semibold"/>
              </a:rPr>
              <a:t>Components</a:t>
            </a:r>
          </a:p>
          <a:p>
            <a:endParaRPr lang="nl-NL">
              <a:ea typeface="Open Sans Semibold"/>
              <a:cs typeface="Open Sans Semibold"/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8994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7F38D-14FE-DDBE-204B-2C0E8E65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D186-A7D0-5202-F633-56595371B8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5389274" cy="471498"/>
          </a:xfrm>
        </p:spPr>
        <p:txBody>
          <a:bodyPr/>
          <a:lstStyle/>
          <a:p>
            <a:r>
              <a:rPr lang="en-US"/>
              <a:t>Risks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44D8A-AA25-60D8-2AC3-F69BF4A64E8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[A risk]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B2C73-CD65-5D8C-0A8D-3DD8A1C2083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[Some high-level plan]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D5BAC0-5CDF-AEA9-591A-B57AA29E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Disruptive Technology Risks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B26866-91BB-C46F-6076-1E75A978E22F}"/>
              </a:ext>
            </a:extLst>
          </p:cNvPr>
          <p:cNvSpPr txBox="1">
            <a:spLocks/>
          </p:cNvSpPr>
          <p:nvPr/>
        </p:nvSpPr>
        <p:spPr>
          <a:xfrm>
            <a:off x="6104964" y="1399343"/>
            <a:ext cx="5389274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Contingency Plan</a:t>
            </a:r>
          </a:p>
        </p:txBody>
      </p:sp>
    </p:spTree>
    <p:extLst>
      <p:ext uri="{BB962C8B-B14F-4D97-AF65-F5344CB8AC3E}">
        <p14:creationId xmlns:p14="http://schemas.microsoft.com/office/powerpoint/2010/main" val="31760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High-level concept design: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Reiterate:</a:t>
            </a:r>
          </a:p>
          <a:p>
            <a:r>
              <a:rPr lang="en-US" dirty="0"/>
              <a:t>Who is the user?</a:t>
            </a:r>
          </a:p>
          <a:p>
            <a:r>
              <a:rPr lang="en-US" dirty="0"/>
              <a:t>What problem are you solving?</a:t>
            </a:r>
          </a:p>
          <a:p>
            <a:r>
              <a:rPr lang="en-US" dirty="0"/>
              <a:t>How is the app going to solve that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else is important to your app? For example:</a:t>
            </a:r>
          </a:p>
          <a:p>
            <a:r>
              <a:rPr lang="en-US" dirty="0"/>
              <a:t>Menu Flow?</a:t>
            </a:r>
          </a:p>
          <a:p>
            <a:r>
              <a:rPr lang="en-US" dirty="0"/>
              <a:t>Information flow?</a:t>
            </a:r>
          </a:p>
          <a:p>
            <a:r>
              <a:rPr lang="en-US" dirty="0"/>
              <a:t>Colors styles?</a:t>
            </a:r>
          </a:p>
          <a:p>
            <a:r>
              <a:rPr lang="en-US" dirty="0"/>
              <a:t>Interaction style?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r>
              <a:rPr lang="en-US"/>
              <a:t>: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EB31B-C5A4-1AD5-1B4A-59D799DF1458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Poor &amp; Excellent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56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/>
              <a:t>Algorithm Embedding</a:t>
            </a:r>
            <a:r>
              <a:rPr lang="en-US"/>
              <a:t>: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How is the computer vision algorithm embedded?</a:t>
            </a:r>
          </a:p>
          <a:p>
            <a:r>
              <a:rPr lang="en-US" dirty="0">
                <a:cs typeface="Calibri"/>
              </a:rPr>
              <a:t>What will the eventual algorithm detect and how?</a:t>
            </a:r>
          </a:p>
          <a:p>
            <a:r>
              <a:rPr lang="en-US" dirty="0">
                <a:cs typeface="Calibri"/>
              </a:rPr>
              <a:t>Will the algorithm be able to do more then demonstrated in the proof-of-concept?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45A84-CBD0-7497-3EF2-D7608F0468D7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Poor &amp; Sufficient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496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3815-05BE-69EF-2D71-CC4B8EAC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24BF-967B-8627-B3EB-49C7D509E22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Value Proposition: What computer vision application will you make and why is it’s added value?</a:t>
            </a:r>
          </a:p>
          <a:p>
            <a:r>
              <a:rPr lang="en-GB" dirty="0"/>
              <a:t>Proof-of-Concept: How will my Computer Vision Algorithm work?</a:t>
            </a:r>
          </a:p>
          <a:p>
            <a:r>
              <a:rPr lang="en-GB" dirty="0"/>
              <a:t>Explainable AI: How does my AI work?</a:t>
            </a:r>
          </a:p>
          <a:p>
            <a:r>
              <a:rPr lang="en-GB" dirty="0"/>
              <a:t>Responsible AI: Why is my AI ethical?</a:t>
            </a:r>
          </a:p>
          <a:p>
            <a:r>
              <a:rPr lang="en-GB" dirty="0"/>
              <a:t>Disruptive Technology risks: What disruptive technology risks am I facing?</a:t>
            </a:r>
          </a:p>
          <a:p>
            <a:r>
              <a:rPr lang="en-GB" dirty="0"/>
              <a:t>Application Design: How will my computer vision application work?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800" b="1" dirty="0"/>
              <a:t>[Delete this slide before final submission]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D0C9CD-3F98-5442-CD02-B9EC8FB9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T</a:t>
            </a:r>
            <a:r>
              <a:rPr lang="en-NL" dirty="0"/>
              <a:t>able of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46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Continuous Learning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/>
              <a:t>How does the application design allow for continual (supervised) learning based on user input? Meaning users can label data and/or output, E.g.:</a:t>
            </a:r>
          </a:p>
          <a:p>
            <a:pPr lvl="1"/>
            <a:r>
              <a:rPr lang="en-US"/>
              <a:t>annotate pictures;</a:t>
            </a:r>
          </a:p>
          <a:p>
            <a:pPr lvl="1"/>
            <a:r>
              <a:rPr lang="en-US"/>
              <a:t>other data labelling means;</a:t>
            </a:r>
          </a:p>
          <a:p>
            <a:pPr lvl="1"/>
            <a:r>
              <a:rPr lang="en-US"/>
              <a:t>rate predictions/model output.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r>
              <a:rPr lang="en-US"/>
              <a:t>: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07EAD-3AB9-FFCE-0CD7-2A8E9FF1BF2A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Poor &amp; Sufficient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60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Feedback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NL"/>
              <a:t>User tests results</a:t>
            </a:r>
            <a:r>
              <a:rPr lang="en-US"/>
              <a:t>?</a:t>
            </a:r>
          </a:p>
          <a:p>
            <a:r>
              <a:rPr lang="en-US"/>
              <a:t>Client feedback? </a:t>
            </a:r>
          </a:p>
          <a:p>
            <a:r>
              <a:rPr lang="en-US"/>
              <a:t>What was processed and how?</a:t>
            </a:r>
          </a:p>
          <a:p>
            <a:r>
              <a:rPr lang="en-US"/>
              <a:t>Design implications?</a:t>
            </a:r>
            <a:endParaRPr lang="en-NL"/>
          </a:p>
          <a:p>
            <a:pPr marL="0" indent="0">
              <a:buNone/>
            </a:pPr>
            <a:endParaRPr lang="en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r>
              <a:rPr lang="en-US"/>
              <a:t>: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11FB2-C666-93D9-E3BB-A19A88E348D6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Insufficient, Sufficient &amp; Good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7399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/>
              <a:t>Low-level design</a:t>
            </a:r>
            <a:r>
              <a:rPr lang="en-US"/>
              <a:t>: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Detailed design of the application</a:t>
            </a:r>
          </a:p>
          <a:p>
            <a:r>
              <a:rPr lang="en-US" dirty="0"/>
              <a:t>How your application adds value to fundamental processes of the user case</a:t>
            </a:r>
          </a:p>
          <a:p>
            <a:r>
              <a:rPr lang="en-US" dirty="0"/>
              <a:t>Everything which doesn’t fit into the other boxes usually goes here…</a:t>
            </a:r>
          </a:p>
          <a:p>
            <a:pPr lvl="1"/>
            <a:r>
              <a:rPr lang="en-US" dirty="0"/>
              <a:t>Note that you might want to explain aspects of the low-level design using your wireframe if possible!</a:t>
            </a:r>
          </a:p>
          <a:p>
            <a:r>
              <a:rPr lang="en-US" dirty="0"/>
              <a:t>E.g.</a:t>
            </a:r>
          </a:p>
          <a:p>
            <a:pPr lvl="1"/>
            <a:r>
              <a:rPr lang="en-US" dirty="0"/>
              <a:t>User will receive notifications to do…</a:t>
            </a:r>
          </a:p>
          <a:p>
            <a:pPr lvl="1"/>
            <a:r>
              <a:rPr lang="en-US" dirty="0"/>
              <a:t>To improve user retention, a competitive system is introduced which does…</a:t>
            </a:r>
          </a:p>
          <a:p>
            <a:pPr lvl="1"/>
            <a:r>
              <a:rPr lang="en-US" dirty="0"/>
              <a:t>To warn the user for Y, a yellow </a:t>
            </a:r>
            <a:r>
              <a:rPr lang="en-US" dirty="0" err="1"/>
              <a:t>colour</a:t>
            </a:r>
            <a:r>
              <a:rPr lang="en-US" dirty="0"/>
              <a:t> will be used for X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r>
              <a:rPr lang="en-US"/>
              <a:t>: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8676-501C-E637-0CCD-BA492F75466B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Excellent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124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/>
              <a:t>Wireframe Prototype</a:t>
            </a:r>
            <a:r>
              <a:rPr lang="en-US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Some demo…</a:t>
            </a:r>
          </a:p>
          <a:p>
            <a:pPr lvl="1"/>
            <a:r>
              <a:rPr lang="en-US" dirty="0"/>
              <a:t>This is where you will actually demonstrate your wireframe to the client. You can either open your wireframe, have a link here, a video demo of you using the wireframe; as long as you clearly convey you app design using the wireframe…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r>
              <a:rPr lang="en-US"/>
              <a:t>: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486F8-85D7-6FB2-BF19-CABCACCA886D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Poor, Sufficient, Good &amp; Excellent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20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/>
              <a:t>Any questions?</a:t>
            </a: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Business Understanding Components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US" dirty="0">
                <a:latin typeface="Open Sans"/>
                <a:ea typeface="Open Sans"/>
                <a:cs typeface="Open Sans"/>
              </a:rPr>
              <a:t>Try to convey as much of the following requirements on the </a:t>
            </a:r>
            <a:r>
              <a:rPr lang="en-NL" dirty="0">
                <a:latin typeface="Open Sans"/>
                <a:ea typeface="Open Sans"/>
                <a:cs typeface="Open Sans"/>
              </a:rPr>
              <a:t>AI Canvas</a:t>
            </a:r>
            <a:r>
              <a:rPr lang="en-US" dirty="0">
                <a:latin typeface="Open Sans"/>
                <a:ea typeface="Open Sans"/>
                <a:cs typeface="Open Sans"/>
              </a:rPr>
              <a:t> on the next slide as possible.</a:t>
            </a:r>
          </a:p>
          <a:p>
            <a:pPr marL="198755" indent="-198755"/>
            <a:r>
              <a:rPr lang="en-US" dirty="0">
                <a:latin typeface="Open Sans"/>
                <a:ea typeface="Open Sans"/>
                <a:cs typeface="Open Sans"/>
              </a:rPr>
              <a:t>Use separate slides to:</a:t>
            </a:r>
          </a:p>
          <a:p>
            <a:pPr lvl="1"/>
            <a:r>
              <a:rPr lang="en-GB" dirty="0"/>
              <a:t>Conduct market research &amp; target audience analysis 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Argue for proposal feasibility </a:t>
            </a:r>
            <a:endParaRPr lang="en-GB" dirty="0">
              <a:cs typeface="Calibri"/>
            </a:endParaRPr>
          </a:p>
          <a:p>
            <a:pPr marL="0" indent="-29210">
              <a:buNone/>
            </a:pPr>
            <a:r>
              <a:rPr lang="en-GB" sz="2000" b="1" dirty="0">
                <a:latin typeface="Open Sans"/>
                <a:ea typeface="Open Sans"/>
                <a:cs typeface="Calibri"/>
              </a:rPr>
              <a:t>ILO Mapping: </a:t>
            </a:r>
            <a:r>
              <a:rPr lang="en-GB" sz="2000" dirty="0">
                <a:latin typeface="Open Sans"/>
                <a:ea typeface="Open Sans"/>
                <a:cs typeface="Open Sans"/>
              </a:rPr>
              <a:t>POOR, INSUFFICIENT</a:t>
            </a:r>
          </a:p>
          <a:p>
            <a:pPr marL="0" indent="-29210">
              <a:buNone/>
            </a:pPr>
            <a:r>
              <a:rPr lang="en-GB" sz="2000" b="1" dirty="0">
                <a:latin typeface="Open Sans"/>
                <a:ea typeface="Open Sans"/>
                <a:cs typeface="Open Sans"/>
              </a:rPr>
              <a:t>Business Understanding Requirements:</a:t>
            </a:r>
          </a:p>
          <a:p>
            <a:pPr marL="0" indent="-29210"/>
            <a:r>
              <a:rPr lang="en-GB" sz="1600" b="1" dirty="0">
                <a:latin typeface="Open Sans"/>
                <a:ea typeface="Open Sans"/>
                <a:cs typeface="Open Sans"/>
              </a:rPr>
              <a:t> Conduct research into overall consumer market ( User case 1);</a:t>
            </a:r>
            <a:endParaRPr lang="en-GB" sz="1600" b="1" dirty="0">
              <a:ea typeface="Open Sans"/>
              <a:cs typeface="Open Sans"/>
            </a:endParaRPr>
          </a:p>
          <a:p>
            <a:pPr marL="0" indent="-29210"/>
            <a:r>
              <a:rPr lang="en-GB" sz="1600" b="1" dirty="0">
                <a:latin typeface="Open Sans"/>
                <a:ea typeface="Open Sans"/>
                <a:cs typeface="Open Sans"/>
              </a:rPr>
              <a:t> Based on the conducted research generate an idea for an overall consumer market ( User case 1);</a:t>
            </a:r>
          </a:p>
          <a:p>
            <a:pPr marL="0" indent="-29210"/>
            <a:r>
              <a:rPr lang="en-GB" sz="1600" b="1" dirty="0">
                <a:latin typeface="Open Sans"/>
                <a:ea typeface="Open Sans"/>
                <a:cs typeface="Open Sans"/>
              </a:rPr>
              <a:t> Identify your actual customers and their needs by conducting segmentation, targeting and creating a user persona for your application ( User case 2);</a:t>
            </a:r>
            <a:endParaRPr lang="en-GB" sz="1600" b="1" dirty="0">
              <a:ea typeface="Open Sans"/>
              <a:cs typeface="Open Sans"/>
            </a:endParaRPr>
          </a:p>
          <a:p>
            <a:pPr marL="0" indent="-29210"/>
            <a:r>
              <a:rPr lang="en-GB" sz="1600" b="1" dirty="0">
                <a:latin typeface="Open Sans"/>
                <a:ea typeface="Open Sans"/>
                <a:cs typeface="Open Sans"/>
              </a:rPr>
              <a:t> Adjust your project proposal for an application based on the needs of your customers ( User case 2);</a:t>
            </a:r>
            <a:endParaRPr lang="en-GB" sz="2000" b="1" dirty="0">
              <a:latin typeface="Open Sans"/>
              <a:ea typeface="Open Sans"/>
              <a:cs typeface="Open Sans"/>
            </a:endParaRPr>
          </a:p>
          <a:p>
            <a:pPr marL="0" indent="-29210"/>
            <a:endParaRPr lang="en-GB" b="1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Value proposition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Canvas</a:t>
            </a:r>
            <a:r>
              <a:rPr lang="en-US" dirty="0"/>
              <a:t>: provide high-level overview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7A9B8-7238-C686-FB79-DC42017C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60194"/>
            <a:ext cx="8941431" cy="43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3B169C-8820-81AE-2B33-DD2BFBD66FEA}"/>
              </a:ext>
            </a:extLst>
          </p:cNvPr>
          <p:cNvSpPr/>
          <p:nvPr/>
        </p:nvSpPr>
        <p:spPr>
          <a:xfrm>
            <a:off x="2941426" y="3431663"/>
            <a:ext cx="2142125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TARGET AUDIENCE, SEGMENTATION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0E652-24BD-4052-2196-994C52AC4D51}"/>
              </a:ext>
            </a:extLst>
          </p:cNvPr>
          <p:cNvSpPr/>
          <p:nvPr/>
        </p:nvSpPr>
        <p:spPr>
          <a:xfrm>
            <a:off x="2941426" y="2179425"/>
            <a:ext cx="2142125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MARKET RESEARCH/ 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FCBBC-F47B-3C71-1D38-283743E7DED4}"/>
              </a:ext>
            </a:extLst>
          </p:cNvPr>
          <p:cNvSpPr/>
          <p:nvPr/>
        </p:nvSpPr>
        <p:spPr>
          <a:xfrm>
            <a:off x="7188377" y="2179425"/>
            <a:ext cx="2493817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IDEA GENERATION/SOLUTION AND EVALUATION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39FED2-5D87-9688-93A7-92B6FB6E72FA}"/>
              </a:ext>
            </a:extLst>
          </p:cNvPr>
          <p:cNvSpPr/>
          <p:nvPr/>
        </p:nvSpPr>
        <p:spPr>
          <a:xfrm>
            <a:off x="7188377" y="4482931"/>
            <a:ext cx="723633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PoC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B45D1F4-1B2F-17FC-D14D-DEAE39B7A948}"/>
              </a:ext>
            </a:extLst>
          </p:cNvPr>
          <p:cNvSpPr/>
          <p:nvPr/>
        </p:nvSpPr>
        <p:spPr>
          <a:xfrm>
            <a:off x="9424329" y="4459561"/>
            <a:ext cx="723633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PoC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2039027-8755-BA32-D2D0-BDA1EE8C0F17}"/>
              </a:ext>
            </a:extLst>
          </p:cNvPr>
          <p:cNvSpPr/>
          <p:nvPr/>
        </p:nvSpPr>
        <p:spPr>
          <a:xfrm>
            <a:off x="6883576" y="3386900"/>
            <a:ext cx="2366998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RESPONSIBLE AI</a:t>
            </a:r>
            <a:endParaRPr lang="nl-NL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5F320B5-9D5C-1403-4514-0CF3A8EE5F57}"/>
              </a:ext>
            </a:extLst>
          </p:cNvPr>
          <p:cNvSpPr/>
          <p:nvPr/>
        </p:nvSpPr>
        <p:spPr>
          <a:xfrm>
            <a:off x="3372513" y="5583382"/>
            <a:ext cx="2414360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DISRUPTIVE TECH RISKS</a:t>
            </a:r>
            <a:endParaRPr lang="nl-NL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D94B260-8076-FA2E-FCB6-EDB20087B738}"/>
              </a:ext>
            </a:extLst>
          </p:cNvPr>
          <p:cNvSpPr/>
          <p:nvPr/>
        </p:nvSpPr>
        <p:spPr>
          <a:xfrm>
            <a:off x="2405854" y="4875197"/>
            <a:ext cx="870377" cy="6090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 dirty="0">
                <a:cs typeface="Calibri"/>
              </a:rPr>
              <a:t>SKIP THIS PART</a:t>
            </a:r>
            <a:endParaRPr lang="nl-NL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FCBD6-377B-C63F-1408-7F7A658C8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Bias, fairness, transparency and interpretability</a:t>
            </a:r>
            <a:endParaRPr lang="en-US" err="1">
              <a:ea typeface="Open Sans SemiBold"/>
              <a:cs typeface="Open Sans SemiBold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85D55-35C4-B5C7-9B24-D687D6A0986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</a:t>
            </a:r>
            <a:endParaRPr lang="en-GB" dirty="0">
              <a:latin typeface="Open Sans"/>
              <a:ea typeface="Open Sans"/>
              <a:cs typeface="Calibri"/>
            </a:endParaRPr>
          </a:p>
          <a:p>
            <a:pPr marL="198755" indent="-198755"/>
            <a:r>
              <a:rPr lang="en-GB" dirty="0">
                <a:latin typeface="Open Sans"/>
                <a:ea typeface="Open Sans"/>
                <a:cs typeface="Calibri"/>
              </a:rPr>
              <a:t>‘Poor’ criteria of </a:t>
            </a:r>
            <a:r>
              <a:rPr lang="en-GB">
                <a:latin typeface="Open Sans"/>
                <a:ea typeface="Open Sans"/>
                <a:cs typeface="Calibri"/>
              </a:rPr>
              <a:t>ILO 3.1</a:t>
            </a:r>
            <a:endParaRPr lang="en-GB" dirty="0">
              <a:latin typeface="Open Sans"/>
              <a:ea typeface="Open Sans"/>
              <a:cs typeface="Calibri"/>
            </a:endParaRPr>
          </a:p>
          <a:p>
            <a:pPr marL="198755" indent="-198755">
              <a:buNone/>
            </a:pPr>
            <a:r>
              <a:rPr lang="en-GB" b="1" dirty="0">
                <a:latin typeface="Open Sans"/>
                <a:ea typeface="Open Sans"/>
                <a:cs typeface="Open Sans"/>
              </a:rPr>
              <a:t>Requirements: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Perform an EDA on the dataset with the goal to identify, and describe an instance of bias in the </a:t>
            </a:r>
            <a:r>
              <a:rPr lang="en-GB" dirty="0" err="1">
                <a:latin typeface="Open Sans"/>
                <a:ea typeface="Open Sans"/>
                <a:cs typeface="Open Sans"/>
              </a:rPr>
              <a:t>Imsitu</a:t>
            </a:r>
            <a:r>
              <a:rPr lang="en-GB" dirty="0">
                <a:latin typeface="Open Sans"/>
                <a:ea typeface="Open Sans"/>
                <a:cs typeface="Open Sans"/>
              </a:rPr>
              <a:t> dataset.</a:t>
            </a:r>
            <a:endParaRPr lang="en-GB" dirty="0">
              <a:latin typeface="Open Sans"/>
              <a:ea typeface="Open Sans Semibold"/>
              <a:cs typeface="Open Sans Semibold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Discuss a possible ramification (e.g., harm) in terms of fairness of the identified bias instance in the </a:t>
            </a:r>
            <a:r>
              <a:rPr lang="en-GB" dirty="0" err="1">
                <a:latin typeface="Open Sans"/>
                <a:ea typeface="Open Sans"/>
                <a:cs typeface="Open Sans"/>
              </a:rPr>
              <a:t>Imsitu</a:t>
            </a:r>
            <a:r>
              <a:rPr lang="en-GB" dirty="0">
                <a:latin typeface="Open Sans"/>
                <a:ea typeface="Open Sans"/>
                <a:cs typeface="Open Sans"/>
              </a:rPr>
              <a:t> dataset.</a:t>
            </a:r>
            <a:endParaRPr lang="en-GB" dirty="0">
              <a:latin typeface="Open Sans"/>
              <a:ea typeface="Open Sans Semibold"/>
              <a:cs typeface="Open Sans Semibold"/>
            </a:endParaRPr>
          </a:p>
          <a:p>
            <a:pPr marL="0" indent="0">
              <a:buNone/>
            </a:pP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Responsible AI (Fairness &amp; Bias)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49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FCBD6-377B-C63F-1408-7F7A658C8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682" y="1132643"/>
            <a:ext cx="11144922" cy="471498"/>
          </a:xfrm>
        </p:spPr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Present the final model you developed on the use-case you selected.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85D55-35C4-B5C7-9B24-D687D6A098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8682" y="2123158"/>
            <a:ext cx="11144920" cy="3735895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The dataset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Baselines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Preprocessing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CNN architecture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CNN training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Model performance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Error analysis</a:t>
            </a:r>
            <a:endParaRPr lang="en-GB"/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Iteration</a:t>
            </a:r>
          </a:p>
          <a:p>
            <a:pPr marL="0" indent="0">
              <a:buNone/>
            </a:pPr>
            <a:r>
              <a:rPr lang="en-GB" b="1">
                <a:latin typeface="Open Sans"/>
                <a:ea typeface="Open Sans"/>
                <a:cs typeface="Calibri"/>
              </a:rPr>
              <a:t>ILO Mapping: </a:t>
            </a:r>
            <a:r>
              <a:rPr lang="en-GB">
                <a:latin typeface="Open Sans"/>
                <a:ea typeface="Open Sans"/>
                <a:cs typeface="Calibri"/>
              </a:rPr>
              <a:t>The PoC slides relate to ILO 4.1 Sufficient &amp; Good </a:t>
            </a:r>
            <a:r>
              <a:rPr lang="en-GB">
                <a:latin typeface="Open Sans"/>
                <a:ea typeface="Open Sans"/>
                <a:cs typeface="Open Sans"/>
              </a:rPr>
              <a:t>criteria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Proof-of-Concept: Deep Learning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513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A2B80-2A27-DB2C-8D06-9278F3EE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B15B-3028-0A96-05BA-3620AC39F24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Assuming you have a classification problem, is it binary, multi-class or multi-label?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Show a few examples per class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How many classes?</a:t>
            </a:r>
            <a:endParaRPr lang="en-US"/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How many images per class?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Train/Test sizes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Image size?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How are the images labeled?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Dataset source(s)?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E5E09F-DEDF-90ED-374D-D8B473E2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The dataset</a:t>
            </a:r>
            <a:endParaRPr lang="en-US"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415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53B84-715B-E71E-E1BA-2D9CE876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6E07-E9EA-1F71-9117-A3F1E9491E5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Random guess accuracy?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Human-Level Performance?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Multilayer Perceptron?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E84BE-221A-928E-0894-D366C327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Baselines</a:t>
            </a:r>
          </a:p>
          <a:p>
            <a:endParaRPr lang="en-US"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38356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FEBE8-14FF-1F01-1512-2B64EFC2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4099-958B-FAE4-918C-51E4968DBFD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Explain all the preprocessing steps you did. Normalization etc.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B9C166-2AD7-DB52-CA76-7A6E267D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Preprocessing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2716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CD5E63A3821441BBE345F9A9049786" ma:contentTypeVersion="1" ma:contentTypeDescription="Create a new document." ma:contentTypeScope="" ma:versionID="40089bd1144a05e733d7c41498de38ce">
  <xsd:schema xmlns:xsd="http://www.w3.org/2001/XMLSchema" xmlns:xs="http://www.w3.org/2001/XMLSchema" xmlns:p="http://schemas.microsoft.com/office/2006/metadata/properties" xmlns:ns2="e531028b-e095-4ef4-acdf-5a82e8f269f9" targetNamespace="http://schemas.microsoft.com/office/2006/metadata/properties" ma:root="true" ma:fieldsID="adbbcca4d6770b1fcc404d735996969b" ns2:_="">
    <xsd:import namespace="e531028b-e095-4ef4-acdf-5a82e8f269f9"/>
    <xsd:element name="properties">
      <xsd:complexType>
        <xsd:sequence>
          <xsd:element name="documentManagement">
            <xsd:complexType>
              <xsd:all>
                <xsd:element ref="ns2:Reference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1028b-e095-4ef4-acdf-5a82e8f269f9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531028b-e095-4ef4-acdf-5a82e8f269f9" xsi:nil="true"/>
  </documentManagement>
</p:properties>
</file>

<file path=customXml/itemProps1.xml><?xml version="1.0" encoding="utf-8"?>
<ds:datastoreItem xmlns:ds="http://schemas.openxmlformats.org/officeDocument/2006/customXml" ds:itemID="{0205D344-CD71-4EF3-B8AD-74E251F02524}"/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bd38d267-56bb-4e22-b975-199a06fd69fa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d8c712e5-67fc-4595-93cb-a4164dd8eff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143</TotalTime>
  <Words>1188</Words>
  <Application>Microsoft Office PowerPoint</Application>
  <PresentationFormat>Widescreen</PresentationFormat>
  <Paragraphs>181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Project Proposal: YourTitleHere</vt:lpstr>
      <vt:lpstr>Ordered Table of Contents</vt:lpstr>
      <vt:lpstr>Value proposition</vt:lpstr>
      <vt:lpstr>AI Canvas: provide high-level overview</vt:lpstr>
      <vt:lpstr>Responsible AI (Fairness &amp; Bias)</vt:lpstr>
      <vt:lpstr>Proof-of-Concept: Deep Learning</vt:lpstr>
      <vt:lpstr>PoC: The dataset</vt:lpstr>
      <vt:lpstr>PoC: Baselines </vt:lpstr>
      <vt:lpstr>PoC: Preprocessing</vt:lpstr>
      <vt:lpstr>PoC: CNN architecture</vt:lpstr>
      <vt:lpstr>PoC: CNN training</vt:lpstr>
      <vt:lpstr>PoC: Model performance</vt:lpstr>
      <vt:lpstr>PoC: Error analysis</vt:lpstr>
      <vt:lpstr>PoC: Iteration </vt:lpstr>
      <vt:lpstr>Responsible AI (Transparency &amp; Interpretability)</vt:lpstr>
      <vt:lpstr>Business Understanding Components </vt:lpstr>
      <vt:lpstr>Disruptive Technology Risks</vt:lpstr>
      <vt:lpstr>HCAI - Application Design:</vt:lpstr>
      <vt:lpstr>HCAI - Application Design</vt:lpstr>
      <vt:lpstr>HCAI - Application Design:</vt:lpstr>
      <vt:lpstr>HCAI - Application Design:</vt:lpstr>
      <vt:lpstr>HCAI - Application Design:</vt:lpstr>
      <vt:lpstr>HCAI - Application Design: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13</cp:revision>
  <dcterms:created xsi:type="dcterms:W3CDTF">2022-12-20T17:29:36Z</dcterms:created>
  <dcterms:modified xsi:type="dcterms:W3CDTF">2023-02-04T20:13:33Z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0x01010064CD5E63A3821441BBE345F9A9049786</vt:lpwstr>
  </property>
  <property fmtid="{D5CDD505-2E9C-101B-9397-08002B2CF9AE}" pid="3" name="MediaServiceImageTags">
    <vt:lpwstr/>
  </property>
</Properties>
</file>